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Maven Pro" panose="020B0604020202020204" charset="0"/>
      <p:regular r:id="rId40"/>
      <p:bold r:id="rId41"/>
    </p:embeddedFont>
    <p:embeddedFont>
      <p:font typeface="Nunit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5dc5506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5dc5506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16285901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16285901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6b2d1b0f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6b2d1b0f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05dfa01409a23ac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05dfa01409a23ac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56b2d1b0f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56b2d1b0f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6b2d1b0f9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6b2d1b0f9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5dc5506f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55dc5506f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5dc5506f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5dc5506f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5dc5506f9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5dc5506f9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7f8b91e3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7f8b91e3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7f8b91e3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7f8b91e3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8e99952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8e99952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6b2d1b0f9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6b2d1b0f9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6b2d1b0f9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6b2d1b0f9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6b2d1b0f9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6b2d1b0f9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6b2d1b0f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6b2d1b0f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6b2d1b0f9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56b2d1b0f9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6b2d1b0f9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56b2d1b0f9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6b2d1b0f9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6b2d1b0f9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56b2d1b0f9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56b2d1b0f9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6b2d1b0f9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6b2d1b0f9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5dc5506f9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5dc5506f9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5dc5506f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5dc5506f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91c155d06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591c155d06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705dfa01409a23ac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705dfa01409a23ac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5dc5506f9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5dc5506f9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5dc5506f9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5dc5506f9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55dc5506f9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55dc5506f9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5dc5506f9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5dc5506f9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5dc5506f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5dc5506f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6b2d1b0f9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6b2d1b0f9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5dc5506f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5dc5506f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6b2d1b0f9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6b2d1b0f9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5dc5506f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5dc5506f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5dc5506f9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5dc5506f9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16285901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16285901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5dc5506f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5dc5506f9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body" idx="1"/>
          </p:nvPr>
        </p:nvSpPr>
        <p:spPr>
          <a:xfrm>
            <a:off x="232875" y="1290250"/>
            <a:ext cx="2336400" cy="35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body" idx="1"/>
          </p:nvPr>
        </p:nvSpPr>
        <p:spPr>
          <a:xfrm>
            <a:off x="232875" y="1290250"/>
            <a:ext cx="2336400" cy="35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5"/>
          <p:cNvPicPr preferRelativeResize="0"/>
          <p:nvPr/>
        </p:nvPicPr>
        <p:blipFill rotWithShape="1">
          <a:blip r:embed="rId3">
            <a:alphaModFix/>
          </a:blip>
          <a:srcRect l="1541" t="1861" r="1493" b="27909"/>
          <a:stretch/>
        </p:blipFill>
        <p:spPr>
          <a:xfrm>
            <a:off x="0" y="0"/>
            <a:ext cx="9143997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5"/>
          <p:cNvSpPr/>
          <p:nvPr/>
        </p:nvSpPr>
        <p:spPr>
          <a:xfrm>
            <a:off x="18875" y="-22400"/>
            <a:ext cx="9144000" cy="51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D9EAD3"/>
              </a:highlight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-14100" y="1575850"/>
            <a:ext cx="9172200" cy="36111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ctrTitle"/>
          </p:nvPr>
        </p:nvSpPr>
        <p:spPr>
          <a:xfrm>
            <a:off x="0" y="914400"/>
            <a:ext cx="9144000" cy="30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Sparking enthusiasm in freshman psychology majors using the library’s special collections</a:t>
            </a:r>
            <a:endParaRPr sz="32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15"/>
          <p:cNvSpPr txBox="1">
            <a:spLocks noGrp="1"/>
          </p:cNvSpPr>
          <p:nvPr>
            <p:ph type="subTitle" idx="1"/>
          </p:nvPr>
        </p:nvSpPr>
        <p:spPr>
          <a:xfrm>
            <a:off x="30100" y="3215125"/>
            <a:ext cx="9144000" cy="7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Paul Campbell and Stacey Lavender</a:t>
            </a:r>
            <a:endParaRPr sz="24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Ohio University Libraries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292" name="Google Shape;292;p15"/>
          <p:cNvCxnSpPr/>
          <p:nvPr/>
        </p:nvCxnSpPr>
        <p:spPr>
          <a:xfrm>
            <a:off x="-18800" y="1556950"/>
            <a:ext cx="9196200" cy="1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4"/>
          <p:cNvPicPr preferRelativeResize="0"/>
          <p:nvPr/>
        </p:nvPicPr>
        <p:blipFill rotWithShape="1">
          <a:blip r:embed="rId3">
            <a:alphaModFix/>
          </a:blip>
          <a:srcRect t="30482" b="54205"/>
          <a:stretch/>
        </p:blipFill>
        <p:spPr>
          <a:xfrm>
            <a:off x="0" y="1428461"/>
            <a:ext cx="9143999" cy="2286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5"/>
          <p:cNvPicPr preferRelativeResize="0"/>
          <p:nvPr/>
        </p:nvPicPr>
        <p:blipFill rotWithShape="1">
          <a:blip r:embed="rId3">
            <a:alphaModFix/>
          </a:blip>
          <a:srcRect t="43345"/>
          <a:stretch/>
        </p:blipFill>
        <p:spPr>
          <a:xfrm>
            <a:off x="0" y="696900"/>
            <a:ext cx="9143997" cy="374970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5"/>
          <p:cNvSpPr/>
          <p:nvPr/>
        </p:nvSpPr>
        <p:spPr>
          <a:xfrm>
            <a:off x="3675950" y="3025425"/>
            <a:ext cx="4734300" cy="10443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"/>
          <p:cNvSpPr txBox="1">
            <a:spLocks noGrp="1"/>
          </p:cNvSpPr>
          <p:nvPr>
            <p:ph type="title"/>
          </p:nvPr>
        </p:nvSpPr>
        <p:spPr>
          <a:xfrm>
            <a:off x="1192100" y="634400"/>
            <a:ext cx="714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Activity</a:t>
            </a:r>
            <a:endParaRPr sz="3600"/>
          </a:p>
        </p:txBody>
      </p:sp>
      <p:sp>
        <p:nvSpPr>
          <p:cNvPr id="359" name="Google Shape;359;p26"/>
          <p:cNvSpPr txBox="1">
            <a:spLocks noGrp="1"/>
          </p:cNvSpPr>
          <p:nvPr>
            <p:ph type="body" idx="1"/>
          </p:nvPr>
        </p:nvSpPr>
        <p:spPr>
          <a:xfrm>
            <a:off x="1456200" y="1501600"/>
            <a:ext cx="5220600" cy="15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Small groups</a:t>
            </a:r>
            <a:endParaRPr sz="3000"/>
          </a:p>
          <a:p>
            <a:pPr marL="457200" lvl="0" indent="-419100" algn="l" rtl="0">
              <a:spcBef>
                <a:spcPts val="1600"/>
              </a:spcBef>
              <a:spcAft>
                <a:spcPts val="1600"/>
              </a:spcAft>
              <a:buSzPts val="3000"/>
              <a:buChar char="●"/>
            </a:pPr>
            <a:r>
              <a:rPr lang="en" sz="3000"/>
              <a:t>Document pairs</a:t>
            </a:r>
            <a:endParaRPr sz="3000"/>
          </a:p>
        </p:txBody>
      </p:sp>
      <p:sp>
        <p:nvSpPr>
          <p:cNvPr id="360" name="Google Shape;360;p26"/>
          <p:cNvSpPr txBox="1">
            <a:spLocks noGrp="1"/>
          </p:cNvSpPr>
          <p:nvPr>
            <p:ph type="body" idx="1"/>
          </p:nvPr>
        </p:nvSpPr>
        <p:spPr>
          <a:xfrm>
            <a:off x="1456200" y="2949400"/>
            <a:ext cx="5220600" cy="15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Worksheet</a:t>
            </a:r>
            <a:endParaRPr sz="3000"/>
          </a:p>
          <a:p>
            <a:pPr marL="457200" lvl="0" indent="-419100" algn="l" rtl="0">
              <a:spcBef>
                <a:spcPts val="1600"/>
              </a:spcBef>
              <a:spcAft>
                <a:spcPts val="1600"/>
              </a:spcAft>
              <a:buSzPts val="3000"/>
              <a:buChar char="●"/>
            </a:pPr>
            <a:r>
              <a:rPr lang="en" sz="3000"/>
              <a:t>Discussion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"/>
          <p:cNvSpPr txBox="1">
            <a:spLocks noGrp="1"/>
          </p:cNvSpPr>
          <p:nvPr>
            <p:ph type="body" idx="4294967295"/>
          </p:nvPr>
        </p:nvSpPr>
        <p:spPr>
          <a:xfrm>
            <a:off x="311700" y="238075"/>
            <a:ext cx="8520600" cy="47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000000"/>
                </a:solidFill>
              </a:rPr>
              <a:t>SEE THINK WONDER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rgbClr val="000000"/>
                </a:solidFill>
              </a:rPr>
              <a:t> </a:t>
            </a:r>
            <a:endParaRPr sz="1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</a:rPr>
              <a:t>SEE</a:t>
            </a:r>
            <a:r>
              <a:rPr lang="en" sz="1600">
                <a:solidFill>
                  <a:srgbClr val="000000"/>
                </a:solidFill>
              </a:rPr>
              <a:t>:  Describe your items. Imagine you are describing them to someone who has never seen them. Include as much detail as possible.  Questions you might consider include: Who? What? When? Where? 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</a:rPr>
              <a:t> </a:t>
            </a:r>
            <a:endParaRPr sz="16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</a:rPr>
              <a:t>THINK</a:t>
            </a:r>
            <a:r>
              <a:rPr lang="en" sz="1600">
                <a:solidFill>
                  <a:srgbClr val="000000"/>
                </a:solidFill>
              </a:rPr>
              <a:t>:  Explain what your items may mean, or what makes them important or interesting:  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</a:rPr>
              <a:t> </a:t>
            </a:r>
            <a:endParaRPr sz="16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Select the commitment paper that you think most closely describes a recognizable mental illness. How would you describe this person’s illness or symptoms in modern day terms?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For the other commitment paper at your table, what do find particularly strange or interesting about it?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</a:rPr>
              <a:t>WONDER</a:t>
            </a:r>
            <a:r>
              <a:rPr lang="en" sz="1600">
                <a:solidFill>
                  <a:srgbClr val="000000"/>
                </a:solidFill>
              </a:rPr>
              <a:t>:  What else would you like to know about your items?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2 - Database searching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"/>
          <p:cNvSpPr txBox="1"/>
          <p:nvPr/>
        </p:nvSpPr>
        <p:spPr>
          <a:xfrm>
            <a:off x="461900" y="1004850"/>
            <a:ext cx="7882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Searching as Strategic Exploration: </a:t>
            </a:r>
            <a:endParaRPr sz="3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●"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Literature Review discussion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●"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Tied intake forms to keyword generation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unito"/>
              <a:buChar char="●"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Boolean logic in PsycINFO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400"/>
              <a:buFont typeface="Nunito"/>
              <a:buChar char="●"/>
            </a:pPr>
            <a:r>
              <a:rPr lang="en" sz="2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Discussion on what they found</a:t>
            </a:r>
            <a:endParaRPr sz="24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 and post test</a:t>
            </a:r>
            <a:endParaRPr/>
          </a:p>
        </p:txBody>
      </p:sp>
      <p:sp>
        <p:nvSpPr>
          <p:cNvPr id="386" name="Google Shape;386;p31"/>
          <p:cNvSpPr txBox="1">
            <a:spLocks noGrp="1"/>
          </p:cNvSpPr>
          <p:nvPr>
            <p:ph type="body" idx="1"/>
          </p:nvPr>
        </p:nvSpPr>
        <p:spPr>
          <a:xfrm>
            <a:off x="2210050" y="1696450"/>
            <a:ext cx="5322600" cy="27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10 statements using the Likert Scale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Pre- and Post-test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Four sessions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n=33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IRB Approved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75" y="204200"/>
            <a:ext cx="7657851" cy="4735101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body" idx="4294967295"/>
          </p:nvPr>
        </p:nvSpPr>
        <p:spPr>
          <a:xfrm>
            <a:off x="274075" y="629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Overview</a:t>
            </a:r>
            <a:endParaRPr sz="3000">
              <a:solidFill>
                <a:schemeClr val="lt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Introductory sessions for first-year psychology majors</a:t>
            </a:r>
            <a:endParaRPr sz="2400">
              <a:solidFill>
                <a:schemeClr val="lt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Collaboration between subject librarian and special collections librarian</a:t>
            </a:r>
            <a:endParaRPr sz="2400"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We’ll cover</a:t>
            </a:r>
            <a:endParaRPr sz="3000">
              <a:solidFill>
                <a:schemeClr val="lt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Project goals </a:t>
            </a:r>
            <a:endParaRPr sz="2400">
              <a:solidFill>
                <a:schemeClr val="lt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Class design</a:t>
            </a:r>
            <a:endParaRPr sz="2400">
              <a:solidFill>
                <a:schemeClr val="lt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Assessment</a:t>
            </a:r>
            <a:endParaRPr sz="2400">
              <a:solidFill>
                <a:schemeClr val="lt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Future plans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75" y="204200"/>
            <a:ext cx="7657860" cy="4735101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3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75" y="204200"/>
            <a:ext cx="7657842" cy="4735101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3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75" y="204200"/>
            <a:ext cx="7657851" cy="473509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3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76" y="204200"/>
            <a:ext cx="7657851" cy="473509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3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76" y="204200"/>
            <a:ext cx="7657851" cy="473509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3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76" y="204200"/>
            <a:ext cx="7657851" cy="473509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4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76" y="204200"/>
            <a:ext cx="7657851" cy="473509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4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76" y="204200"/>
            <a:ext cx="7657851" cy="473509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4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76" y="204200"/>
            <a:ext cx="7657851" cy="473509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 Assessment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Why this project? </a:t>
            </a:r>
            <a:endParaRPr sz="3000"/>
          </a:p>
        </p:txBody>
      </p:sp>
      <p:sp>
        <p:nvSpPr>
          <p:cNvPr id="303" name="Google Shape;303;p17"/>
          <p:cNvSpPr txBox="1">
            <a:spLocks noGrp="1"/>
          </p:cNvSpPr>
          <p:nvPr>
            <p:ph type="body" idx="1"/>
          </p:nvPr>
        </p:nvSpPr>
        <p:spPr>
          <a:xfrm>
            <a:off x="194275" y="1308650"/>
            <a:ext cx="4336500" cy="3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Paul’s reasons: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UC1900 classes and the problem of creating a meaningful experience without an assignment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Rethink ways of conducting library instruction for classes without assignment 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Interested in conducting research on intrinsic motivation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Great opportunity to promote this collection in psychology department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04" name="Google Shape;304;p17"/>
          <p:cNvSpPr txBox="1">
            <a:spLocks noGrp="1"/>
          </p:cNvSpPr>
          <p:nvPr>
            <p:ph type="body" idx="2"/>
          </p:nvPr>
        </p:nvSpPr>
        <p:spPr>
          <a:xfrm>
            <a:off x="4572000" y="1308650"/>
            <a:ext cx="45720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Stacey’s reasons: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Strong student response to this collection in more general sessions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Looking for opportunities to use them in classes where they can be the focus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Opportunity to build relationship with subject librarian and faculty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"/>
          <p:cNvSpPr txBox="1">
            <a:spLocks noGrp="1"/>
          </p:cNvSpPr>
          <p:nvPr>
            <p:ph type="title"/>
          </p:nvPr>
        </p:nvSpPr>
        <p:spPr>
          <a:xfrm>
            <a:off x="1388550" y="1199450"/>
            <a:ext cx="6366900" cy="2751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Did working with these materials have any effect on how you think about psychology as a profession or as a major?</a:t>
            </a:r>
            <a:endParaRPr sz="2400"/>
          </a:p>
        </p:txBody>
      </p:sp>
      <p:sp>
        <p:nvSpPr>
          <p:cNvPr id="452" name="Google Shape;452;p44"/>
          <p:cNvSpPr/>
          <p:nvPr/>
        </p:nvSpPr>
        <p:spPr>
          <a:xfrm flipH="1">
            <a:off x="5801600" y="94525"/>
            <a:ext cx="3122400" cy="18795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“I think it made me want to be a psychologist even more”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453" name="Google Shape;453;p44"/>
          <p:cNvSpPr/>
          <p:nvPr/>
        </p:nvSpPr>
        <p:spPr>
          <a:xfrm>
            <a:off x="121350" y="170725"/>
            <a:ext cx="3122400" cy="17106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“It just made me more interested”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454" name="Google Shape;454;p44"/>
          <p:cNvSpPr/>
          <p:nvPr/>
        </p:nvSpPr>
        <p:spPr>
          <a:xfrm flipH="1">
            <a:off x="197550" y="3142525"/>
            <a:ext cx="3122400" cy="17106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“Psychology is definitely what I want to do”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455" name="Google Shape;455;p44"/>
          <p:cNvSpPr/>
          <p:nvPr/>
        </p:nvSpPr>
        <p:spPr>
          <a:xfrm>
            <a:off x="5912550" y="3142525"/>
            <a:ext cx="3122400" cy="17106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“No”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 txBox="1">
            <a:spLocks noGrp="1"/>
          </p:cNvSpPr>
          <p:nvPr>
            <p:ph type="title"/>
          </p:nvPr>
        </p:nvSpPr>
        <p:spPr>
          <a:xfrm>
            <a:off x="1388550" y="1199450"/>
            <a:ext cx="6366900" cy="2751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more would you like to know about the Mahn Center for Archives &amp; Special Collections?</a:t>
            </a:r>
            <a:endParaRPr sz="2400"/>
          </a:p>
        </p:txBody>
      </p:sp>
      <p:sp>
        <p:nvSpPr>
          <p:cNvPr id="461" name="Google Shape;461;p45"/>
          <p:cNvSpPr/>
          <p:nvPr/>
        </p:nvSpPr>
        <p:spPr>
          <a:xfrm>
            <a:off x="121350" y="170725"/>
            <a:ext cx="3122400" cy="17106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“Is everything up there that cool?”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462" name="Google Shape;462;p45"/>
          <p:cNvSpPr/>
          <p:nvPr/>
        </p:nvSpPr>
        <p:spPr>
          <a:xfrm>
            <a:off x="5912550" y="3142525"/>
            <a:ext cx="3122400" cy="17106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“...”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6"/>
          <p:cNvSpPr txBox="1">
            <a:spLocks noGrp="1"/>
          </p:cNvSpPr>
          <p:nvPr>
            <p:ph type="title"/>
          </p:nvPr>
        </p:nvSpPr>
        <p:spPr>
          <a:xfrm>
            <a:off x="1303800" y="674775"/>
            <a:ext cx="7030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Assessment Takeaways</a:t>
            </a:r>
            <a:endParaRPr sz="3600"/>
          </a:p>
        </p:txBody>
      </p:sp>
      <p:sp>
        <p:nvSpPr>
          <p:cNvPr id="468" name="Google Shape;468;p46"/>
          <p:cNvSpPr txBox="1">
            <a:spLocks noGrp="1"/>
          </p:cNvSpPr>
          <p:nvPr>
            <p:ph type="body" idx="1"/>
          </p:nvPr>
        </p:nvSpPr>
        <p:spPr>
          <a:xfrm>
            <a:off x="1303800" y="1304250"/>
            <a:ext cx="7030500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We did see a shift! (In most questions)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Using archives appears to be effective in generating enthusiasm for the major and the library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Helped students clarify or solidify feelings about their major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/>
          <p:cNvSpPr txBox="1">
            <a:spLocks noGrp="1"/>
          </p:cNvSpPr>
          <p:nvPr>
            <p:ph type="title"/>
          </p:nvPr>
        </p:nvSpPr>
        <p:spPr>
          <a:xfrm>
            <a:off x="1303800" y="674775"/>
            <a:ext cx="70305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Study limitations</a:t>
            </a:r>
            <a:endParaRPr sz="3600"/>
          </a:p>
        </p:txBody>
      </p:sp>
      <p:sp>
        <p:nvSpPr>
          <p:cNvPr id="474" name="Google Shape;474;p47"/>
          <p:cNvSpPr txBox="1">
            <a:spLocks noGrp="1"/>
          </p:cNvSpPr>
          <p:nvPr>
            <p:ph type="body" idx="1"/>
          </p:nvPr>
        </p:nvSpPr>
        <p:spPr>
          <a:xfrm>
            <a:off x="1303800" y="1665200"/>
            <a:ext cx="7030500" cy="24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Small sample size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Students can anticipate the answers we want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We’re not statisticians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8"/>
          <p:cNvSpPr txBox="1">
            <a:spLocks noGrp="1"/>
          </p:cNvSpPr>
          <p:nvPr>
            <p:ph type="title"/>
          </p:nvPr>
        </p:nvSpPr>
        <p:spPr>
          <a:xfrm>
            <a:off x="1303800" y="674775"/>
            <a:ext cx="7030500" cy="8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Future Assessment Plans</a:t>
            </a:r>
            <a:endParaRPr sz="3600"/>
          </a:p>
        </p:txBody>
      </p:sp>
      <p:sp>
        <p:nvSpPr>
          <p:cNvPr id="480" name="Google Shape;480;p48"/>
          <p:cNvSpPr txBox="1">
            <a:spLocks noGrp="1"/>
          </p:cNvSpPr>
          <p:nvPr>
            <p:ph type="body" idx="1"/>
          </p:nvPr>
        </p:nvSpPr>
        <p:spPr>
          <a:xfrm>
            <a:off x="1303800" y="1474575"/>
            <a:ext cx="7030500" cy="33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Revisit statements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Make survey and worksheet work together better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How can we use this research to demonstrate the library’s value?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9"/>
          <p:cNvSpPr txBox="1">
            <a:spLocks noGrp="1"/>
          </p:cNvSpPr>
          <p:nvPr>
            <p:ph type="title"/>
          </p:nvPr>
        </p:nvSpPr>
        <p:spPr>
          <a:xfrm>
            <a:off x="1303800" y="674775"/>
            <a:ext cx="7030500" cy="8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Future Class Plans</a:t>
            </a:r>
            <a:endParaRPr sz="3600"/>
          </a:p>
        </p:txBody>
      </p:sp>
      <p:sp>
        <p:nvSpPr>
          <p:cNvPr id="486" name="Google Shape;486;p49"/>
          <p:cNvSpPr txBox="1">
            <a:spLocks noGrp="1"/>
          </p:cNvSpPr>
          <p:nvPr>
            <p:ph type="body" idx="1"/>
          </p:nvPr>
        </p:nvSpPr>
        <p:spPr>
          <a:xfrm>
            <a:off x="1303800" y="15730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Keep doing them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Change up the pairings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Revisit activity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Transcripts?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0"/>
          <p:cNvSpPr txBox="1">
            <a:spLocks noGrp="1"/>
          </p:cNvSpPr>
          <p:nvPr>
            <p:ph type="title" idx="4294967295"/>
          </p:nvPr>
        </p:nvSpPr>
        <p:spPr>
          <a:xfrm>
            <a:off x="311700" y="4249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Think-Pair-Share</a:t>
            </a:r>
            <a:endParaRPr sz="3600"/>
          </a:p>
        </p:txBody>
      </p:sp>
      <p:sp>
        <p:nvSpPr>
          <p:cNvPr id="492" name="Google Shape;492;p50"/>
          <p:cNvSpPr txBox="1">
            <a:spLocks noGrp="1"/>
          </p:cNvSpPr>
          <p:nvPr>
            <p:ph type="body" idx="4294967295"/>
          </p:nvPr>
        </p:nvSpPr>
        <p:spPr>
          <a:xfrm>
            <a:off x="311700" y="6349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How would you conduct assessment for an activity designed to increase motivation or enthusiasm? </a:t>
            </a:r>
            <a:endParaRPr sz="3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1"/>
          <p:cNvSpPr txBox="1">
            <a:spLocks noGrp="1"/>
          </p:cNvSpPr>
          <p:nvPr>
            <p:ph type="title"/>
          </p:nvPr>
        </p:nvSpPr>
        <p:spPr>
          <a:xfrm>
            <a:off x="1388625" y="10013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98" name="Google Shape;498;p51"/>
          <p:cNvSpPr txBox="1">
            <a:spLocks noGrp="1"/>
          </p:cNvSpPr>
          <p:nvPr>
            <p:ph type="body" idx="1"/>
          </p:nvPr>
        </p:nvSpPr>
        <p:spPr>
          <a:xfrm>
            <a:off x="572395" y="3152224"/>
            <a:ext cx="3932815" cy="11225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Paul Campbell	   campbep1@ohio.edu			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114F24-ECA7-4D16-B004-697C0B7BDC0F}"/>
              </a:ext>
            </a:extLst>
          </p:cNvPr>
          <p:cNvSpPr/>
          <p:nvPr/>
        </p:nvSpPr>
        <p:spPr>
          <a:xfrm>
            <a:off x="4859540" y="3152224"/>
            <a:ext cx="3932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buClr>
                <a:srgbClr val="FFFFFF"/>
              </a:buClr>
              <a:buSzPts val="1300"/>
            </a:pPr>
            <a:r>
              <a:rPr lang="en-US" sz="3000" dirty="0">
                <a:solidFill>
                  <a:srgbClr val="FFFFFF"/>
                </a:solidFill>
                <a:latin typeface="Nunito"/>
                <a:sym typeface="Nunito"/>
              </a:rPr>
              <a:t>Stacey Lavender   	  lavendes@ohio.edu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Design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>
            <a:spLocks noGrp="1"/>
          </p:cNvSpPr>
          <p:nvPr>
            <p:ph type="title"/>
          </p:nvPr>
        </p:nvSpPr>
        <p:spPr>
          <a:xfrm>
            <a:off x="0" y="1635300"/>
            <a:ext cx="91440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1 - Working with Primary Sources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0"/>
          <p:cNvPicPr preferRelativeResize="0"/>
          <p:nvPr/>
        </p:nvPicPr>
        <p:blipFill rotWithShape="1">
          <a:blip r:embed="rId3">
            <a:alphaModFix/>
          </a:blip>
          <a:srcRect t="8928" b="8936"/>
          <a:stretch/>
        </p:blipFill>
        <p:spPr>
          <a:xfrm>
            <a:off x="0" y="0"/>
            <a:ext cx="9144006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0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"/>
          <p:cNvSpPr txBox="1">
            <a:spLocks noGrp="1"/>
          </p:cNvSpPr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 Place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2" name="Google Shape;322;p20"/>
          <p:cNvSpPr txBox="1">
            <a:spLocks noGrp="1"/>
          </p:cNvSpPr>
          <p:nvPr>
            <p:ph type="body" idx="1"/>
          </p:nvPr>
        </p:nvSpPr>
        <p:spPr>
          <a:xfrm>
            <a:off x="121650" y="1290250"/>
            <a:ext cx="2612400" cy="3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1874-1993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Buildings and grounds now part of Ohio University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1600"/>
              </a:spcAft>
              <a:buSzPts val="1400"/>
              <a:buChar char="●"/>
            </a:pPr>
            <a:r>
              <a:rPr lang="en"/>
              <a:t>History of strong ties between hospital, campus, and community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1"/>
          <p:cNvPicPr preferRelativeResize="0"/>
          <p:nvPr/>
        </p:nvPicPr>
        <p:blipFill rotWithShape="1">
          <a:blip r:embed="rId3">
            <a:alphaModFix/>
          </a:blip>
          <a:srcRect t="7855" b="7855"/>
          <a:stretch/>
        </p:blipFill>
        <p:spPr>
          <a:xfrm>
            <a:off x="0" y="0"/>
            <a:ext cx="914400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1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1"/>
          <p:cNvSpPr txBox="1">
            <a:spLocks noGrp="1"/>
          </p:cNvSpPr>
          <p:nvPr>
            <p:ph type="title"/>
          </p:nvPr>
        </p:nvSpPr>
        <p:spPr>
          <a:xfrm>
            <a:off x="55575" y="219975"/>
            <a:ext cx="2687700" cy="91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The Documents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0" name="Google Shape;330;p21"/>
          <p:cNvSpPr txBox="1">
            <a:spLocks noGrp="1"/>
          </p:cNvSpPr>
          <p:nvPr>
            <p:ph type="body" idx="1"/>
          </p:nvPr>
        </p:nvSpPr>
        <p:spPr>
          <a:xfrm>
            <a:off x="55600" y="1290250"/>
            <a:ext cx="2687700" cy="3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Inquest of lunacy records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1874-1911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sz="1800"/>
              <a:t>Closed until 50 years after death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2"/>
          <p:cNvPicPr preferRelativeResize="0"/>
          <p:nvPr/>
        </p:nvPicPr>
        <p:blipFill rotWithShape="1">
          <a:blip r:embed="rId3">
            <a:alphaModFix/>
          </a:blip>
          <a:srcRect t="8919" b="3972"/>
          <a:stretch/>
        </p:blipFill>
        <p:spPr>
          <a:xfrm>
            <a:off x="5203308" y="60962"/>
            <a:ext cx="3528419" cy="50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2"/>
          <p:cNvPicPr preferRelativeResize="0"/>
          <p:nvPr/>
        </p:nvPicPr>
        <p:blipFill rotWithShape="1">
          <a:blip r:embed="rId4">
            <a:alphaModFix/>
          </a:blip>
          <a:srcRect b="19120"/>
          <a:stretch/>
        </p:blipFill>
        <p:spPr>
          <a:xfrm>
            <a:off x="461775" y="60962"/>
            <a:ext cx="3795518" cy="502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"/>
          <p:cNvSpPr txBox="1">
            <a:spLocks noGrp="1"/>
          </p:cNvSpPr>
          <p:nvPr>
            <p:ph type="title"/>
          </p:nvPr>
        </p:nvSpPr>
        <p:spPr>
          <a:xfrm>
            <a:off x="1192100" y="634400"/>
            <a:ext cx="714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Activity</a:t>
            </a:r>
            <a:endParaRPr sz="3600"/>
          </a:p>
        </p:txBody>
      </p:sp>
      <p:sp>
        <p:nvSpPr>
          <p:cNvPr id="342" name="Google Shape;342;p23"/>
          <p:cNvSpPr txBox="1">
            <a:spLocks noGrp="1"/>
          </p:cNvSpPr>
          <p:nvPr>
            <p:ph type="body" idx="1"/>
          </p:nvPr>
        </p:nvSpPr>
        <p:spPr>
          <a:xfrm>
            <a:off x="1456200" y="1501600"/>
            <a:ext cx="5220600" cy="15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Small groups</a:t>
            </a:r>
            <a:endParaRPr sz="3000"/>
          </a:p>
          <a:p>
            <a:pPr marL="457200" lvl="0" indent="-419100" algn="l" rtl="0">
              <a:spcBef>
                <a:spcPts val="1600"/>
              </a:spcBef>
              <a:spcAft>
                <a:spcPts val="1600"/>
              </a:spcAft>
              <a:buSzPts val="3000"/>
              <a:buChar char="●"/>
            </a:pPr>
            <a:r>
              <a:rPr lang="en" sz="3000"/>
              <a:t>Document pairs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On-screen Show (16:9)</PresentationFormat>
  <Paragraphs>97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Nunito</vt:lpstr>
      <vt:lpstr>Maven Pro</vt:lpstr>
      <vt:lpstr>Momentum</vt:lpstr>
      <vt:lpstr>Sparking enthusiasm in freshman psychology majors using the library’s special collections</vt:lpstr>
      <vt:lpstr>PowerPoint Presentation</vt:lpstr>
      <vt:lpstr>Why this project? </vt:lpstr>
      <vt:lpstr>Class Design</vt:lpstr>
      <vt:lpstr>Part 1 - Working with Primary Sources</vt:lpstr>
      <vt:lpstr>The Place</vt:lpstr>
      <vt:lpstr>The Documents</vt:lpstr>
      <vt:lpstr>PowerPoint Presentation</vt:lpstr>
      <vt:lpstr>The Activity</vt:lpstr>
      <vt:lpstr>PowerPoint Presentation</vt:lpstr>
      <vt:lpstr>PowerPoint Presentation</vt:lpstr>
      <vt:lpstr>The Activity</vt:lpstr>
      <vt:lpstr>PowerPoint Presentation</vt:lpstr>
      <vt:lpstr>Part 2 - Database searching</vt:lpstr>
      <vt:lpstr>PowerPoint Presentation</vt:lpstr>
      <vt:lpstr>Assessment</vt:lpstr>
      <vt:lpstr>Pre and post test</vt:lpstr>
      <vt:lpstr>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Qualitative Assessment</vt:lpstr>
      <vt:lpstr>Did working with these materials have any effect on how you think about psychology as a profession or as a major?</vt:lpstr>
      <vt:lpstr>What more would you like to know about the Mahn Center for Archives &amp; Special Collections?</vt:lpstr>
      <vt:lpstr>Assessment Takeaways</vt:lpstr>
      <vt:lpstr>Study limitations</vt:lpstr>
      <vt:lpstr>Future Assessment Plans</vt:lpstr>
      <vt:lpstr>Future Class Plans</vt:lpstr>
      <vt:lpstr>Think-Pair-Share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Sparking enthusiasm in freshman psychology majors using the library’s special collections</dc:title>
  <cp:lastModifiedBy>Campbell, Paul</cp:lastModifiedBy>
  <cp:revision>1</cp:revision>
  <dcterms:modified xsi:type="dcterms:W3CDTF">2019-05-20T20:49:50Z</dcterms:modified>
</cp:coreProperties>
</file>